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EC924EF-633C-4050-9792-A73BB034C26A}">
  <a:tblStyle styleId="{8EC924EF-633C-4050-9792-A73BB034C26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9b9c51448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9b9c5144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9b9c51448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9b9c5144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2NvFa3N5yOaJX1lWdZLrPdxh64jyMMQMblemzPTTccY/view" TargetMode="External"/><Relationship Id="rId10" Type="http://schemas.openxmlformats.org/officeDocument/2006/relationships/hyperlink" Target="https://docs.google.com/presentation/d/1uB8AncKahkdgk2sL6QkJyjNFRKlui7NzqVws9fy_WXs/view" TargetMode="External"/><Relationship Id="rId13" Type="http://schemas.openxmlformats.org/officeDocument/2006/relationships/hyperlink" Target="https://docs.google.com/presentation/d/1qhiZ_67vLLuPKkFKRpQXc3M0nxXZOBkWfFce16ZhNjM/view" TargetMode="External"/><Relationship Id="rId12" Type="http://schemas.openxmlformats.org/officeDocument/2006/relationships/hyperlink" Target="https://docs.google.com/presentation/d/1va3xuqWx7Oq9joHVJ7G8vTfQy6Sq31Y63hsVWDfsvJY/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7b_0PlLoF6J_yoTe96-RJI8QElKRqhVxZFN6H5jjtxk/view" TargetMode="External"/><Relationship Id="rId5" Type="http://schemas.openxmlformats.org/officeDocument/2006/relationships/hyperlink" Target="https://docs.google.com/presentation/d/1va3xuqWx7Oq9joHVJ7G8vTfQy6Sq31Y63hsVWDfsvJY/view" TargetMode="External"/><Relationship Id="rId6" Type="http://schemas.openxmlformats.org/officeDocument/2006/relationships/hyperlink" Target="https://docs.google.com/presentation/d/1qhiZ_67vLLuPKkFKRpQXc3M0nxXZOBkWfFce16ZhNjM/view" TargetMode="External"/><Relationship Id="rId7" Type="http://schemas.openxmlformats.org/officeDocument/2006/relationships/hyperlink" Target="https://docs.google.com/presentation/d/1lbweSOC2OQDxLJYJ3p2aCe_cZTsf45i-2M9qy2fMT1E/view" TargetMode="External"/><Relationship Id="rId8" Type="http://schemas.openxmlformats.org/officeDocument/2006/relationships/hyperlink" Target="https://docs.google.com/presentation/d/1Zm90IadrC4btYLVSRM-vcLRXr2swBWKcuRe53d2dnJQ/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lbweSOC2OQDxLJYJ3p2aCe_cZTsf45i-2M9qy2fMT1E/view" TargetMode="External"/><Relationship Id="rId6" Type="http://schemas.openxmlformats.org/officeDocument/2006/relationships/hyperlink" Target="https://docs.google.com/presentation/d/12NvFa3N5yOaJX1lWdZLrPdxh64jyMMQMblemzPTTccY/view" TargetMode="External"/><Relationship Id="rId7" Type="http://schemas.openxmlformats.org/officeDocument/2006/relationships/hyperlink" Target="https://docs.google.com/presentation/d/15H-PugzouoieJHiQUGEDqVjxfcx2uCrZU4wGXfluw_4/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{8EC924EF-633C-4050-9792-A73BB034C26A}</a:tableStyleId>
              </a:tblPr>
              <a:tblGrid>
                <a:gridCol w="1633350"/>
                <a:gridCol w="4045800"/>
                <a:gridCol w="3669725"/>
              </a:tblGrid>
              <a:tr h="285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9: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339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historians make sense of limited and diverse types of evidence to understand early human life before 8000 BCE?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11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964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&amp;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Assessment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Assessment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Digital Museum Exhibit Exemplar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Worksheet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Digital Museum Template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t>
                      </a:r>
                      <a:r>
                        <a:rPr lang="en" sz="1200">
                          <a:solidFill>
                            <a:schemeClr val="dk1"/>
                          </a:solidFill>
                          <a:latin typeface="Inter"/>
                          <a:ea typeface="Inter"/>
                          <a:cs typeface="Inter"/>
                          <a:sym typeface="Inter"/>
                        </a:rPr>
                        <a:t>already handed</a:t>
                      </a:r>
                      <a:r>
                        <a:rPr lang="en" sz="1200">
                          <a:solidFill>
                            <a:schemeClr val="dk1"/>
                          </a:solidFill>
                          <a:latin typeface="Inter"/>
                          <a:ea typeface="Inter"/>
                          <a:cs typeface="Inter"/>
                          <a:sym typeface="Inter"/>
                        </a:rPr>
                        <a:t>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11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Museum Curator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Video Reflection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22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30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Introduce the expectations and instructions for the Digital Museum Exhibit Assessment. The Digital Museum will be based on a theme and will include two “rooms”- one for each of the topics of the unit. Use the </a:t>
                      </a:r>
                      <a:r>
                        <a:rPr lang="en" sz="1200" u="sng">
                          <a:solidFill>
                            <a:schemeClr val="accent5"/>
                          </a:solidFill>
                          <a:latin typeface="Inter"/>
                          <a:ea typeface="Inter"/>
                          <a:cs typeface="Inter"/>
                          <a:sym typeface="Inter"/>
                          <a:hlinkClick r:id="rId13">
                            <a:extLst>
                              <a:ext uri="{A12FA001-AC4F-418D-AE19-62706E023703}">
                                <ahyp:hlinkClr val="tx"/>
                              </a:ext>
                            </a:extLst>
                          </a:hlinkClick>
                        </a:rPr>
                        <a:t>Assessment Presentation</a:t>
                      </a:r>
                      <a:r>
                        <a:rPr lang="en" sz="1200">
                          <a:solidFill>
                            <a:schemeClr val="dk1"/>
                          </a:solidFill>
                          <a:latin typeface="Inter"/>
                          <a:ea typeface="Inter"/>
                          <a:cs typeface="Inter"/>
                          <a:sym typeface="Inter"/>
                        </a:rPr>
                        <a:t> to explain the required components of the project.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30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ctr">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expectations for the assessment project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ctr">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as the teacher goes over the expectations for the assessment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(150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9" name="Google Shape;69;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(150 Minutes)</a:t>
            </a:r>
            <a:endParaRPr sz="1800">
              <a:solidFill>
                <a:srgbClr val="000000"/>
              </a:solidFill>
              <a:latin typeface="Plus Jakarta Sans Medium"/>
              <a:ea typeface="Plus Jakarta Sans Medium"/>
              <a:cs typeface="Plus Jakarta Sans Medium"/>
              <a:sym typeface="Plus Jakarta Sans Medium"/>
            </a:endParaRPr>
          </a:p>
        </p:txBody>
      </p:sp>
      <p:pic>
        <p:nvPicPr>
          <p:cNvPr id="70" name="Google Shape;70;p14"/>
          <p:cNvPicPr preferRelativeResize="0"/>
          <p:nvPr/>
        </p:nvPicPr>
        <p:blipFill>
          <a:blip r:embed="rId4">
            <a:alphaModFix/>
          </a:blip>
          <a:stretch>
            <a:fillRect/>
          </a:stretch>
        </p:blipFill>
        <p:spPr>
          <a:xfrm>
            <a:off x="279881" y="89249"/>
            <a:ext cx="816414" cy="338543"/>
          </a:xfrm>
          <a:prstGeom prst="rect">
            <a:avLst/>
          </a:prstGeom>
          <a:noFill/>
          <a:ln>
            <a:noFill/>
          </a:ln>
        </p:spPr>
      </p:pic>
      <p:graphicFrame>
        <p:nvGraphicFramePr>
          <p:cNvPr id="71" name="Google Shape;71;p14"/>
          <p:cNvGraphicFramePr/>
          <p:nvPr/>
        </p:nvGraphicFramePr>
        <p:xfrm>
          <a:off x="355863" y="658325"/>
          <a:ext cx="3000000" cy="3000000"/>
        </p:xfrm>
        <a:graphic>
          <a:graphicData uri="http://schemas.openxmlformats.org/drawingml/2006/table">
            <a:tbl>
              <a:tblPr>
                <a:noFill/>
                <a:tableStyleId>{8EC924EF-633C-4050-9792-A73BB034C26A}</a:tableStyleId>
              </a:tblPr>
              <a:tblGrid>
                <a:gridCol w="1633350"/>
                <a:gridCol w="4045800"/>
                <a:gridCol w="3669725"/>
              </a:tblGrid>
              <a:tr h="272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Assessment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19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a:t>
                      </a:r>
                      <a:r>
                        <a:rPr b="1" lang="en" sz="1300">
                          <a:solidFill>
                            <a:schemeClr val="dk1"/>
                          </a:solidFill>
                          <a:latin typeface="Inter"/>
                          <a:ea typeface="Inter"/>
                          <a:cs typeface="Inter"/>
                          <a:sym typeface="Inter"/>
                        </a:rPr>
                        <a:t>2 - 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place students into groups of 2-3 and provide digital access to the </a:t>
                      </a:r>
                      <a:r>
                        <a:rPr lang="en" sz="1200" u="sng">
                          <a:solidFill>
                            <a:schemeClr val="accent5"/>
                          </a:solidFill>
                          <a:latin typeface="Inter"/>
                          <a:ea typeface="Inter"/>
                          <a:cs typeface="Inter"/>
                          <a:sym typeface="Inter"/>
                          <a:hlinkClick r:id="rId5">
                            <a:extLst>
                              <a:ext uri="{A12FA001-AC4F-418D-AE19-62706E023703}">
                                <ahyp:hlinkClr val="tx"/>
                              </a:ext>
                            </a:extLst>
                          </a:hlinkClick>
                        </a:rPr>
                        <a:t>Assessment Student Worksheet</a:t>
                      </a:r>
                      <a:r>
                        <a:rPr lang="en" sz="1200">
                          <a:solidFill>
                            <a:schemeClr val="dk1"/>
                          </a:solidFill>
                          <a:latin typeface="Inter"/>
                          <a:ea typeface="Inter"/>
                          <a:cs typeface="Inter"/>
                          <a:sym typeface="Inter"/>
                        </a:rPr>
                        <a:t> as well as provide the </a:t>
                      </a:r>
                      <a:r>
                        <a:rPr lang="en" sz="1200" u="sng">
                          <a:solidFill>
                            <a:schemeClr val="accent5"/>
                          </a:solidFill>
                          <a:latin typeface="Inter"/>
                          <a:ea typeface="Inter"/>
                          <a:cs typeface="Inter"/>
                          <a:sym typeface="Inter"/>
                          <a:hlinkClick r:id="rId6">
                            <a:extLst>
                              <a:ext uri="{A12FA001-AC4F-418D-AE19-62706E023703}">
                                <ahyp:hlinkClr val="tx"/>
                              </a:ext>
                            </a:extLst>
                          </a:hlinkClick>
                        </a:rPr>
                        <a:t>Digital Museum Template</a:t>
                      </a:r>
                      <a:r>
                        <a:rPr lang="en" sz="1200">
                          <a:solidFill>
                            <a:schemeClr val="dk1"/>
                          </a:solidFill>
                          <a:latin typeface="Inter"/>
                          <a:ea typeface="Inter"/>
                          <a:cs typeface="Inter"/>
                          <a:sym typeface="Inter"/>
                        </a:rPr>
                        <a:t> to the students.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45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Organize students into groups of 2-3 to complete project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student worksheet as well as the Digital Museum Template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a group of 2-3 students and determine the theme of the museum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Utilize resources and complete the Digital Museum Exhibit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533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a:t>
                      </a:r>
                      <a:r>
                        <a:rPr b="1" lang="en" sz="1300">
                          <a:solidFill>
                            <a:schemeClr val="dk1"/>
                          </a:solidFill>
                          <a:latin typeface="Inter"/>
                          <a:ea typeface="Inter"/>
                          <a:cs typeface="Inter"/>
                          <a:sym typeface="Inter"/>
                        </a:rPr>
                        <a:t>3</a:t>
                      </a:r>
                      <a:r>
                        <a:rPr b="1" lang="en" sz="1300">
                          <a:solidFill>
                            <a:schemeClr val="dk1"/>
                          </a:solidFill>
                          <a:latin typeface="Inter"/>
                          <a:ea typeface="Inter"/>
                          <a:cs typeface="Inter"/>
                          <a:sym typeface="Inter"/>
                        </a:rPr>
                        <a:t> - 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“visit” the digital museum of two other groups who had different themes than the ones each student initially researched. Direct students to answer the questions on pages 2-3 of the student worksheet as they visit each museum. Organize the classroom so students can “visit” the other classmates exhibits. This can be through setting up laptops around the room or creating a digital way for students to access all the museums.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76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Organize the digital museums around the classroom on student laptops OR create a digital way to share all the museums so students can use their own laptops</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Visit two digital museums that focused on a theme different from the one researched</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Fill out the Digital Assessment Student Worksheet for both museums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19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conclude the unit by completing the </a:t>
                      </a:r>
                      <a:r>
                        <a:rPr lang="en" sz="1200" u="sng">
                          <a:solidFill>
                            <a:schemeClr val="accent5"/>
                          </a:solidFill>
                          <a:latin typeface="Inter"/>
                          <a:ea typeface="Inter"/>
                          <a:cs typeface="Inter"/>
                          <a:sym typeface="Inter"/>
                          <a:hlinkClick r:id="rId7">
                            <a:extLst>
                              <a:ext uri="{A12FA001-AC4F-418D-AE19-62706E023703}">
                                <ahyp:hlinkClr val="tx"/>
                              </a:ext>
                            </a:extLst>
                          </a:hlinkClick>
                        </a:rPr>
                        <a:t>Unit 2 Inquiry Journal</a:t>
                      </a:r>
                      <a:r>
                        <a:rPr lang="en" sz="1200">
                          <a:solidFill>
                            <a:schemeClr val="dk1"/>
                          </a:solidFill>
                          <a:latin typeface="Inter"/>
                          <a:ea typeface="Inter"/>
                          <a:cs typeface="Inter"/>
                          <a:sym typeface="Inter"/>
                        </a:rPr>
                        <a:t> - Essential Question (page 5).</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22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access to their Inquiry Journal and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 2 Essential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5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standards in the unit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